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6653" r:id="rId2"/>
    <p:sldMasterId id="2147486840" r:id="rId3"/>
    <p:sldMasterId id="2147486853" r:id="rId4"/>
  </p:sldMasterIdLst>
  <p:notesMasterIdLst>
    <p:notesMasterId r:id="rId27"/>
  </p:notesMasterIdLst>
  <p:sldIdLst>
    <p:sldId id="300" r:id="rId5"/>
    <p:sldId id="900" r:id="rId6"/>
    <p:sldId id="903" r:id="rId7"/>
    <p:sldId id="904" r:id="rId8"/>
    <p:sldId id="907" r:id="rId9"/>
    <p:sldId id="917" r:id="rId10"/>
    <p:sldId id="908" r:id="rId11"/>
    <p:sldId id="910" r:id="rId12"/>
    <p:sldId id="912" r:id="rId13"/>
    <p:sldId id="916" r:id="rId14"/>
    <p:sldId id="847" r:id="rId15"/>
    <p:sldId id="850" r:id="rId16"/>
    <p:sldId id="865" r:id="rId17"/>
    <p:sldId id="854" r:id="rId18"/>
    <p:sldId id="933" r:id="rId19"/>
    <p:sldId id="934" r:id="rId20"/>
    <p:sldId id="952" r:id="rId21"/>
    <p:sldId id="955" r:id="rId22"/>
    <p:sldId id="891" r:id="rId23"/>
    <p:sldId id="892" r:id="rId24"/>
    <p:sldId id="894" r:id="rId25"/>
    <p:sldId id="88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674"/>
  </p:normalViewPr>
  <p:slideViewPr>
    <p:cSldViewPr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2EDBD11-89E7-134F-8098-EF2DCF69881A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85BE32-8084-7F4D-A174-B47A0A358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3677507-ACBF-8841-809E-73BA1C22688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C088CDB-6268-4344-AE36-0E1A8907AAEF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B3E0FED-FD88-EF46-B78F-64A44B61092F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4AE943-87D4-AC4A-A7DF-B54870E04716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3FEF050-A096-0D4D-BC61-D835FA737B3F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mtClean="0"/>
              <a:t>1 - The average estimate across the 14 models (whose acronyms are labels in Y axis) suggests that 470 000 (four hundred and seventy thousand) premature respiratory deaths occur globally and annually due to anthropogenic increases in ozone, with no low-concentration threshold (blue bars). 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mtClean="0"/>
              <a:t>Accounting for both the 95% confidence interval (CI) on the CRF, reported by Jerrett et al (2009), and the distribution of results from the 14 models, using Monte Carlo sampling, yields a 95% CI of 140 000 to 900 000.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mtClean="0"/>
              <a:t>Global ozone mortality is about 20% lower when a low-concentration threshold is used (red bars), as shown by a sensitivity analysis of the results to a low-concentration threshold of 33.3 ppb for ozone, below which changes in concentration are assumed to have no effect, as these are the lowest measured levels in the ACS studies.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mtClean="0"/>
              <a:t>2 - For PM2.5 estimated as a sum of species (solid bars), the 6-model average indicates that 2.1 (1.3 to 3.0) million premature CPD and LC deaths occur globally and annually due to anthropogenic increases, with no low-concentration threshold. Of these deaths, 93% are related to CPD and 7% to LC. Global PM2.5 mortality is 11% lower for the multi-model average when using a low-concentration threshold of 5.8 ug/m3. The formulas for estimating PM2.5 differ between models. As another sensitivity analysis, mortality using the PM2.5 reported by 4 models (hashed bars) was estimated, and it is 19% lower than the 6-model average.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89E06C5-7603-C14F-A00E-374B8653B1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A183E0-06A6-9A47-A615-0726F356BC07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D45A53-FA14-1E45-950E-7949ADEF66A4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806997-9BB8-8441-8F78-AB738137BA9E}" type="slidenum">
              <a:rPr lang="en-US" altLang="en-US">
                <a:latin typeface="Calibri" charset="0"/>
              </a:rPr>
              <a:pPr/>
              <a:t>13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BF9D80-F2E0-1846-BAA9-43FACB7DD373}" type="slidenum">
              <a:rPr lang="en-US" altLang="en-US" sz="1800">
                <a:solidFill>
                  <a:srgbClr val="000000"/>
                </a:solidFill>
                <a:latin typeface="Calibri" charset="0"/>
              </a:rPr>
              <a:pPr/>
              <a:t>18</a:t>
            </a:fld>
            <a:endParaRPr lang="en-US" altLang="en-US" sz="18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6D87DA6-D302-CD41-8CA1-B40D2B2AEFFB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B69CA8C-5791-FB43-A10E-1EEEBFACE875}" type="slidenum">
              <a:rPr lang="en-US" altLang="en-US" u="sng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u="sng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A462-DCDD-AA45-857C-70206C367CA1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C987-70C4-7347-AD9E-FA27380680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29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C8D7-214B-244F-B7CE-465A2B90D158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2E8B-E4F2-264D-9891-626831118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D79B-C425-0E4A-B27B-B6B06A862ED1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2F22-9FCA-1747-9DEB-7C13F583C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03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D88E7-2634-0046-8543-AD6133BE0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1CE0-491C-3E48-8C61-B979E99A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8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1BF5-36E8-F14E-948A-21331C32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6CC6-0EAE-744D-BD12-CB59050D9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A96F-50F4-3C44-B1D1-E015623E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1518-C5DA-B745-84DA-41870EB7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DC86-B910-1B44-99F7-6C76E524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1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566C-A055-A64F-AC35-798341B2A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FD625-1A0F-5F45-8185-AF1843B812D9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FF5D-9644-EF40-B0C8-0362CFB67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750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6EE5-E230-1A44-A699-76D9BE01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2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843C-2DF8-9E41-93F4-6F6859B5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AEB6-294F-9943-9227-55566F8F0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EBDDC3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EBDDC3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8CCF5F65-E485-4241-AC6B-00F3E3F87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5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2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69242"/>
            <a:ext cx="8153400" cy="520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381000" cy="1905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8686800" cy="1905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8229600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1905000"/>
          </a:xfrm>
        </p:spPr>
        <p:txBody>
          <a:bodyPr/>
          <a:lstStyle>
            <a:lvl1pPr algn="l">
              <a:buNone/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388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066800"/>
            <a:ext cx="388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-1487488" y="128587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C90E0577-C2B7-564A-A3B1-02847DC79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51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7526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0668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0668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-1487488" y="128587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23EB7403-D7A4-DB4E-8A63-3A6EC2D10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18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23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775F55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8AF9574D-624A-D647-8F62-EDA4B8B9C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5506-69CD-BF4D-87A1-EEFA8169E2D9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1D97-EE68-6249-BE58-FC6EDF15C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9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76200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066800"/>
            <a:ext cx="1600200" cy="5410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066800"/>
            <a:ext cx="6400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4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0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487488" y="1285875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9A96C4AF-7455-6C4B-B2A5-EA5A7057C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280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D792C49E-3172-5A4D-9C17-C89618939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852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D2942-41E1-4DAC-A592-8430E3585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9C2EA5-B973-4DED-A252-0344C58F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8C2C-F92B-9F45-91AA-FCCFD29FE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88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00CB0-3D38-4052-B1C4-9F2C260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E66C8-E73B-4F2F-AF48-15CD459A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C304-05A6-B346-A3DB-59CD84F51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27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ADB8D-6ED2-414C-87D3-36465F00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A84908-C342-46CC-B7B4-36204682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9AB2-DA9C-BE4B-A4FB-6BC373078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5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FCA61-2C9F-4D27-9827-5D23CD05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D0D467-3ED1-472A-BB2B-A4EB0929D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56876A-1530-446C-B3CF-49360F1D6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5650-BD48-9E46-B8F9-2B166C143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02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E62B6-7F00-4780-A975-C67F2C1C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8247E-DAEC-400F-81B6-04D499323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9E4207-3EFB-4EEC-BB62-3E0E96B57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5818C-BD78-4464-8C83-DA49B1D1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7A2676-175A-4601-B85B-5DEB1126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98B9-03BF-F248-853E-1CAF4E2E2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0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7D545-5860-4B13-97E0-B1A067CC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42E6-E74D-934F-9B90-ACA0C5316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6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13C7-686C-8543-83C6-F1196843111B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D26D-4BEF-1E40-A49F-72DB16D0C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9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4D68-F3E0-4648-9C87-5334C56C3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84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9DDF-9798-49BC-955A-7021EA61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2F5F5-7DCD-4DE0-8A30-8A56F093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1451A-0D9E-49A7-8519-F09AC3DF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542D-ECCB-8444-96F4-1F18B393C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8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F16FD-8731-48C9-8870-AA2C8F0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2E4842-E75F-4C9F-9E2B-19B8E0FEA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FA0FEC-4C0B-4895-A3C2-BBFCDE112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E1B1-C542-D14A-BC45-AAF22BE14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19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33BE5-92C1-4261-99CA-D1BD888D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A49D9E-0D2F-4190-B461-CB64E5E6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E5A7-1103-8A42-8B95-4B596ABD3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8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B45568-871E-4F23-A0EC-3EE2FF696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CD96F2-6BD5-4D69-8D17-7D6657D52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3E65-F51C-7F4C-A95E-C8BC17EC9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09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80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F54E-B67E-CD4C-9645-BA41289347BE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AF68-2BBF-604D-9AA3-11A7F644A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3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CC48-0EB6-3B40-B16E-F466006028F2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FEF5-4629-D348-ADF6-79E309559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3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1942-2767-DD49-850D-1129F7F90104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62F4-CB40-764C-8D07-C7E1BADE7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6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7B8C-9E7F-0244-B82C-B87E766B6684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7849-9EB5-8C43-B89C-2AA2E2E57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2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7529-5D0B-504D-A210-7FD376548DB7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7A93-9E1C-1F47-AF41-145BFEE7E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4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9438B81-C7C8-6B4A-B7B9-30E41B406953}" type="datetimeFigureOut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B2F3E7-0C23-6748-AAE2-C6A564C21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2" r:id="rId1"/>
    <p:sldLayoutId id="2147487053" r:id="rId2"/>
    <p:sldLayoutId id="2147487054" r:id="rId3"/>
    <p:sldLayoutId id="2147487055" r:id="rId4"/>
    <p:sldLayoutId id="2147487056" r:id="rId5"/>
    <p:sldLayoutId id="2147487057" r:id="rId6"/>
    <p:sldLayoutId id="2147487058" r:id="rId7"/>
    <p:sldLayoutId id="2147487059" r:id="rId8"/>
    <p:sldLayoutId id="2147487060" r:id="rId9"/>
    <p:sldLayoutId id="2147487061" r:id="rId10"/>
    <p:sldLayoutId id="2147487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E2E800-7EA5-A44A-B1A3-CE8E28108267}" type="datetime1">
              <a:rPr lang="en-US"/>
              <a:pPr>
                <a:defRPr/>
              </a:pPr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0D69D1-7B69-AF47-AE49-E0BF7B29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63" r:id="rId1"/>
    <p:sldLayoutId id="2147487064" r:id="rId2"/>
    <p:sldLayoutId id="2147487065" r:id="rId3"/>
    <p:sldLayoutId id="2147487066" r:id="rId4"/>
    <p:sldLayoutId id="2147487067" r:id="rId5"/>
    <p:sldLayoutId id="2147487068" r:id="rId6"/>
    <p:sldLayoutId id="2147487069" r:id="rId7"/>
    <p:sldLayoutId id="2147487070" r:id="rId8"/>
    <p:sldLayoutId id="2147487071" r:id="rId9"/>
    <p:sldLayoutId id="2147487072" r:id="rId10"/>
    <p:sldLayoutId id="214748707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066800"/>
            <a:ext cx="815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76200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3200"/>
            <a:ext cx="86106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15" name="Slide Number Placeholder 22"/>
          <p:cNvSpPr txBox="1">
            <a:spLocks/>
          </p:cNvSpPr>
          <p:nvPr userDrawn="1"/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AE58880-E5F1-114E-A5B2-5DF441E1A4FC}" type="slidenum">
              <a:rPr lang="en-US" altLang="en-US" sz="1400" b="1" smtClean="0">
                <a:solidFill>
                  <a:srgbClr val="775F55"/>
                </a:solidFill>
                <a:latin typeface="Tw Cen MT" panose="020B0602020104020603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400" b="1" smtClean="0">
              <a:solidFill>
                <a:srgbClr val="775F55"/>
              </a:solidFill>
              <a:latin typeface="Tw Cen MT" panose="020B06020201040206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7" r:id="rId1"/>
    <p:sldLayoutId id="2147487088" r:id="rId2"/>
    <p:sldLayoutId id="2147487089" r:id="rId3"/>
    <p:sldLayoutId id="2147487090" r:id="rId4"/>
    <p:sldLayoutId id="2147487091" r:id="rId5"/>
    <p:sldLayoutId id="2147487074" r:id="rId6"/>
    <p:sldLayoutId id="2147487092" r:id="rId7"/>
    <p:sldLayoutId id="2147487075" r:id="rId8"/>
    <p:sldLayoutId id="2147487093" r:id="rId9"/>
    <p:sldLayoutId id="2147487094" r:id="rId10"/>
    <p:sldLayoutId id="21474870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9425F6-8181-4BDD-96F1-FB359C5F8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ACE71-D1FC-48E8-9B0B-4A2172D2264D}" type="datetime1">
              <a:rPr lang="en-US"/>
              <a:pPr>
                <a:defRPr/>
              </a:pPr>
              <a:t>12/16/19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B9BAAE-F0ED-4C9F-B985-0A07D4456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06A3BD-5F18-4546-8ED1-5A7CF138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1994A8-D959-5A45-8A74-C024ED435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6" r:id="rId1"/>
    <p:sldLayoutId id="2147487077" r:id="rId2"/>
    <p:sldLayoutId id="2147487078" r:id="rId3"/>
    <p:sldLayoutId id="2147487079" r:id="rId4"/>
    <p:sldLayoutId id="2147487080" r:id="rId5"/>
    <p:sldLayoutId id="2147487081" r:id="rId6"/>
    <p:sldLayoutId id="2147487082" r:id="rId7"/>
    <p:sldLayoutId id="2147487083" r:id="rId8"/>
    <p:sldLayoutId id="2147487084" r:id="rId9"/>
    <p:sldLayoutId id="2147487085" r:id="rId10"/>
    <p:sldLayoutId id="2147487086" r:id="rId11"/>
    <p:sldLayoutId id="2147487096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s://s-media-cache-ak0.pinimg.com/originals/f6/2b/be/f62bbe18292fac19aa81a820e75a9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0"/>
            <a:ext cx="19494500" cy="779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85800"/>
          </a:xfrm>
        </p:spPr>
        <p:txBody>
          <a:bodyPr/>
          <a:lstStyle/>
          <a:p>
            <a:r>
              <a:rPr lang="en-US" altLang="en-US" sz="34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Using atmospheric modeling </a:t>
            </a:r>
            <a:br>
              <a:rPr lang="en-US" altLang="en-US" sz="34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altLang="en-US" sz="34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to assess human health impacts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293688" y="4114800"/>
            <a:ext cx="8839200" cy="22860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J. Jason West</a:t>
            </a:r>
          </a:p>
          <a:p>
            <a:pPr algn="ctr"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Environmental Sciences &amp; Engineering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University of North Carolina, Chapel Hill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est.web.unc.edu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@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ProfJasonWest</a:t>
            </a:r>
            <a:endParaRPr lang="en-US" altLang="en-US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46038"/>
            <a:ext cx="8305800" cy="20113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/>
              <a:t>In the US, air pollution kills:  </a:t>
            </a:r>
          </a:p>
          <a:p>
            <a:pPr marL="0" indent="0">
              <a:buFont typeface="Arial" charset="0"/>
              <a:buNone/>
            </a:pPr>
            <a:r>
              <a:rPr lang="en-US" altLang="en-US" b="1">
                <a:solidFill>
                  <a:srgbClr val="FF0000"/>
                </a:solidFill>
              </a:rPr>
              <a:t>	109,000</a:t>
            </a:r>
            <a:r>
              <a:rPr lang="en-US" altLang="en-US"/>
              <a:t> (2017 from GBD), 1 in 25 US deaths</a:t>
            </a:r>
          </a:p>
          <a:p>
            <a:pPr marL="0" indent="0">
              <a:buFont typeface="Arial" charset="0"/>
              <a:buNone/>
            </a:pPr>
            <a:r>
              <a:rPr lang="en-US" altLang="en-US"/>
              <a:t>	  </a:t>
            </a:r>
            <a:r>
              <a:rPr lang="en-US" altLang="en-US" b="1">
                <a:solidFill>
                  <a:srgbClr val="FF0000"/>
                </a:solidFill>
              </a:rPr>
              <a:t>47,000</a:t>
            </a:r>
            <a:r>
              <a:rPr lang="en-US" altLang="en-US"/>
              <a:t> (2015 our work), 1 in 58 US deaths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843713" y="6488113"/>
            <a:ext cx="230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2016 data from CDC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762000" y="1798638"/>
            <a:ext cx="8229600" cy="57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Diabetes:								</a:t>
            </a:r>
            <a:r>
              <a:rPr lang="en-US" altLang="en-US" sz="2800" b="1">
                <a:solidFill>
                  <a:srgbClr val="FF0000"/>
                </a:solidFill>
              </a:rPr>
              <a:t>80,000</a:t>
            </a: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Influenza &amp; pneumonia:			</a:t>
            </a:r>
            <a:r>
              <a:rPr lang="en-US" altLang="en-US" sz="2800" b="1">
                <a:solidFill>
                  <a:srgbClr val="FF0000"/>
                </a:solidFill>
              </a:rPr>
              <a:t>52,000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All suicides:							</a:t>
            </a:r>
            <a:r>
              <a:rPr lang="en-US" altLang="en-US" sz="2800" b="1">
                <a:solidFill>
                  <a:srgbClr val="FF0000"/>
                </a:solidFill>
              </a:rPr>
              <a:t>45,000</a:t>
            </a: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All transportation accidents:</a:t>
            </a:r>
            <a:r>
              <a:rPr lang="en-US" altLang="en-US" sz="2800" b="1">
                <a:solidFill>
                  <a:srgbClr val="FF0000"/>
                </a:solidFill>
              </a:rPr>
              <a:t> 	43,000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Breast cancer:						</a:t>
            </a:r>
            <a:r>
              <a:rPr lang="en-US" altLang="en-US" sz="2800" b="1">
                <a:solidFill>
                  <a:srgbClr val="FF0000"/>
                </a:solidFill>
              </a:rPr>
              <a:t>42,000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All gun shootings:					</a:t>
            </a:r>
            <a:r>
              <a:rPr lang="en-US" altLang="en-US" sz="2800" b="1">
                <a:solidFill>
                  <a:srgbClr val="FF0000"/>
                </a:solidFill>
              </a:rPr>
              <a:t>39,000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Prostate cancer:					</a:t>
            </a:r>
            <a:r>
              <a:rPr lang="en-US" altLang="en-US" sz="2800" b="1">
                <a:solidFill>
                  <a:srgbClr val="FF0000"/>
                </a:solidFill>
              </a:rPr>
              <a:t>30,000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Parkinson’s:							</a:t>
            </a:r>
            <a:r>
              <a:rPr lang="en-US" altLang="en-US" sz="2800" b="1">
                <a:solidFill>
                  <a:srgbClr val="FF0000"/>
                </a:solidFill>
              </a:rPr>
              <a:t>30,000</a:t>
            </a: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Leukemia:							</a:t>
            </a:r>
            <a:r>
              <a:rPr lang="en-US" altLang="en-US" sz="2800" b="1">
                <a:solidFill>
                  <a:srgbClr val="FF0000"/>
                </a:solidFill>
              </a:rPr>
              <a:t>23,000</a:t>
            </a:r>
            <a:endParaRPr lang="en-US" altLang="en-US" sz="2800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HIV AIDS: 							  </a:t>
            </a:r>
            <a:r>
              <a:rPr lang="en-US" altLang="en-US" sz="2800" b="1">
                <a:solidFill>
                  <a:srgbClr val="FF0000"/>
                </a:solidFill>
              </a:rPr>
              <a:t>6,000</a:t>
            </a:r>
          </a:p>
          <a:p>
            <a:pPr>
              <a:buFont typeface="Arial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Global Surface Ozone Concentrations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Content Placeholder 4"/>
          <p:cNvSpPr txBox="1">
            <a:spLocks/>
          </p:cNvSpPr>
          <p:nvPr/>
        </p:nvSpPr>
        <p:spPr bwMode="auto">
          <a:xfrm>
            <a:off x="457200" y="8382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61963" indent="-461963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 Estimate global surface ozone concentrations by statistically fusing global ozone observations and an ensemble of global models. </a:t>
            </a:r>
          </a:p>
          <a:p>
            <a:pPr marL="461963" indent="-461963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partners:  Global Burden of Disease Assessment – Michael Brauer (UBC), Rick Burnett (Health Canada), Bryan Hubbell (EPA).  </a:t>
            </a:r>
          </a:p>
          <a:p>
            <a:pPr marL="461963" indent="-461963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 Jason West, Marc Serre, Marissa Delang, Jacob Becker, Stephanie Cleland, Elyssa Collins (UNC), Owen Cooper, Kai-Lan Chang (U Colorado &amp; NOAA), Martin Schultz, Sabine Schroder (</a:t>
            </a:r>
            <a:r>
              <a:rPr lang="en-US" altLang="en-U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Julich</a:t>
            </a: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CCMI and NASA modelers</a:t>
            </a:r>
          </a:p>
          <a:p>
            <a:pPr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en-US" altLang="en-US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800600"/>
            <a:ext cx="3978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87938"/>
            <a:ext cx="37338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"/>
            <a:ext cx="32019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600"/>
            <a:ext cx="9067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219200" y="523875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1800"/>
              </a:spcBef>
              <a:buFont typeface="Arial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Ozone metric: 2008-2014 average of 6-month average 8-hr. daily maximum surface ozone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Ozone Mapping for GBD 2017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720725"/>
            <a:ext cx="3048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352800"/>
            <a:ext cx="2244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Google Shape;95;p15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784225"/>
            <a:ext cx="33813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Google Shape;149;p24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343400"/>
            <a:ext cx="34448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Google Shape;160;p26"/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133600"/>
            <a:ext cx="39163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2"/>
          <p:cNvSpPr txBox="1">
            <a:spLocks noChangeArrowheads="1"/>
          </p:cNvSpPr>
          <p:nvPr/>
        </p:nvSpPr>
        <p:spPr bwMode="auto">
          <a:xfrm>
            <a:off x="5289550" y="1566863"/>
            <a:ext cx="385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Fused ozone surface concentration used by GBD 2017</a:t>
            </a:r>
          </a:p>
        </p:txBody>
      </p:sp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6294438" y="6434138"/>
            <a:ext cx="282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Chang et al. (GMD, 2019)</a:t>
            </a:r>
          </a:p>
        </p:txBody>
      </p:sp>
      <p:sp>
        <p:nvSpPr>
          <p:cNvPr id="11" name="Bent Arrow 10"/>
          <p:cNvSpPr/>
          <p:nvPr/>
        </p:nvSpPr>
        <p:spPr>
          <a:xfrm flipV="1">
            <a:off x="3806825" y="3276600"/>
            <a:ext cx="1271588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 flipH="1" flipV="1">
            <a:off x="3867150" y="3619500"/>
            <a:ext cx="1216025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Ozone Mapping for GBD 2019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Content Placeholder 4"/>
          <p:cNvSpPr txBox="1">
            <a:spLocks/>
          </p:cNvSpPr>
          <p:nvPr/>
        </p:nvSpPr>
        <p:spPr bwMode="auto">
          <a:xfrm>
            <a:off x="457200" y="838200"/>
            <a:ext cx="83820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61963" indent="-4619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  Produce ozone maps for all years from 1990 to 2017.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  Perform a new data fusion with observations using Bayesian Maximum Entropy method.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  Add new observations from China and elsewhere, updated models.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  Add fine spatial structure using NASA G5NR-chem (0.125°).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33400" y="55626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New fields have been delivered to GBD at 0.1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°</a:t>
            </a: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 resolution for every year from 1990 to 2017.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Bayesian Maximum Entropy Methods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7" name="Picture 5" descr="https://lh3.googleusercontent.com/5MRKCSiA6RCa9seulHL9RZsLVq0d6R0iHHNaqmfU3c1hlSGiE0V05xEqEhjjlZkqH5FPmhu906qZeqUcBfSG5VHgGq06yMMX6sErv2rnvyq-lhJ8uigf6BqpFBMBrzUQl2po5SevU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0" t="52992" b="-1106"/>
          <a:stretch>
            <a:fillRect/>
          </a:stretch>
        </p:blipFill>
        <p:spPr bwMode="auto">
          <a:xfrm>
            <a:off x="228600" y="838200"/>
            <a:ext cx="6629400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7010400" y="2133600"/>
            <a:ext cx="1565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M</a:t>
            </a:r>
            <a:r>
              <a:rPr lang="en-US" altLang="en-US" sz="2400" baseline="30000">
                <a:latin typeface="Arial" charset="0"/>
              </a:rPr>
              <a:t>3</a:t>
            </a:r>
            <a:r>
              <a:rPr lang="en-US" altLang="en-US" sz="2400">
                <a:latin typeface="Arial" charset="0"/>
              </a:rPr>
              <a:t>Fusion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output</a:t>
            </a:r>
          </a:p>
        </p:txBody>
      </p:sp>
      <p:sp>
        <p:nvSpPr>
          <p:cNvPr id="4" name="Right Arrow 3"/>
          <p:cNvSpPr/>
          <p:nvPr/>
        </p:nvSpPr>
        <p:spPr>
          <a:xfrm flipH="1">
            <a:off x="6172200" y="2362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Ozone Mapping for GBD 2019</a:t>
            </a: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756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989388"/>
            <a:ext cx="4027487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9830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Ozone Mapping for GBD 2019</a:t>
            </a:r>
          </a:p>
        </p:txBody>
      </p:sp>
      <p:pic>
        <p:nvPicPr>
          <p:cNvPr id="3891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25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3"/>
          <p:cNvSpPr txBox="1">
            <a:spLocks noChangeArrowheads="1"/>
          </p:cNvSpPr>
          <p:nvPr/>
        </p:nvSpPr>
        <p:spPr bwMode="auto">
          <a:xfrm>
            <a:off x="990600" y="774700"/>
            <a:ext cx="2057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Observations </a:t>
            </a: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5943600" y="773113"/>
            <a:ext cx="22066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Multimodel Average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4267200" y="762000"/>
            <a:ext cx="696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2005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5788025" y="3897313"/>
            <a:ext cx="23653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BME Fusion</a:t>
            </a:r>
          </a:p>
        </p:txBody>
      </p:sp>
      <p:sp>
        <p:nvSpPr>
          <p:cNvPr id="38923" name="TextBox 13"/>
          <p:cNvSpPr txBox="1">
            <a:spLocks noChangeArrowheads="1"/>
          </p:cNvSpPr>
          <p:nvPr/>
        </p:nvSpPr>
        <p:spPr bwMode="auto">
          <a:xfrm>
            <a:off x="1219200" y="3810000"/>
            <a:ext cx="19796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M</a:t>
            </a:r>
            <a:r>
              <a:rPr lang="en-US" altLang="en-US" sz="1800" baseline="30000">
                <a:latin typeface="Arial" charset="0"/>
              </a:rPr>
              <a:t>3</a:t>
            </a:r>
            <a:r>
              <a:rPr lang="en-US" altLang="en-US" sz="1800">
                <a:latin typeface="Arial" charset="0"/>
              </a:rPr>
              <a:t>Fusion Result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1514FF"/>
                </a:solidFill>
                <a:ea typeface="Tahoma" charset="0"/>
                <a:cs typeface="Arial" charset="0"/>
              </a:rPr>
              <a:t>Effects of PM mortality cost targets on emissions </a:t>
            </a:r>
          </a:p>
        </p:txBody>
      </p:sp>
      <p:grpSp>
        <p:nvGrpSpPr>
          <p:cNvPr id="39939" name="Group 9"/>
          <p:cNvGrpSpPr>
            <a:grpSpLocks/>
          </p:cNvGrpSpPr>
          <p:nvPr/>
        </p:nvGrpSpPr>
        <p:grpSpPr bwMode="auto">
          <a:xfrm>
            <a:off x="2286000" y="620713"/>
            <a:ext cx="7277100" cy="5932487"/>
            <a:chOff x="0" y="0"/>
            <a:chExt cx="6410628" cy="5226016"/>
          </a:xfrm>
        </p:grpSpPr>
        <p:pic>
          <p:nvPicPr>
            <p:cNvPr id="39946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62"/>
              <a:ext cx="3492500" cy="252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08" y="47708"/>
              <a:ext cx="3492340" cy="253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97346"/>
              <a:ext cx="3492500" cy="252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291459" cy="27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1400" b="1">
                  <a:solidFill>
                    <a:srgbClr val="000000"/>
                  </a:solidFill>
                  <a:ea typeface="DengXian" charset="-122"/>
                  <a:cs typeface="Times New Roman" charset="0"/>
                </a:rPr>
                <a:t>a</a:t>
              </a:r>
              <a:endParaRPr lang="en-US" altLang="en-US" sz="1100">
                <a:solidFill>
                  <a:srgbClr val="000000"/>
                </a:solidFill>
                <a:latin typeface="Calibri" charset="0"/>
                <a:ea typeface="DengXian" charset="-122"/>
                <a:cs typeface="Times New Roman" charset="0"/>
              </a:endParaRPr>
            </a:p>
          </p:txBody>
        </p:sp>
        <p:sp>
          <p:nvSpPr>
            <p:cNvPr id="39950" name="Text Box 2"/>
            <p:cNvSpPr txBox="1">
              <a:spLocks noChangeArrowheads="1"/>
            </p:cNvSpPr>
            <p:nvPr/>
          </p:nvSpPr>
          <p:spPr bwMode="auto">
            <a:xfrm>
              <a:off x="2822713" y="0"/>
              <a:ext cx="291459" cy="27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1400" b="1">
                  <a:solidFill>
                    <a:srgbClr val="000000"/>
                  </a:solidFill>
                  <a:ea typeface="DengXian" charset="-122"/>
                  <a:cs typeface="Times New Roman" charset="0"/>
                </a:rPr>
                <a:t>b</a:t>
              </a:r>
              <a:endParaRPr lang="en-US" altLang="en-US" sz="1100">
                <a:solidFill>
                  <a:srgbClr val="000000"/>
                </a:solidFill>
                <a:latin typeface="Calibri" charset="0"/>
                <a:ea typeface="DengXian" charset="-122"/>
                <a:cs typeface="Times New Roman" charset="0"/>
              </a:endParaRPr>
            </a:p>
          </p:txBody>
        </p:sp>
        <p:sp>
          <p:nvSpPr>
            <p:cNvPr id="39951" name="Text Box 2"/>
            <p:cNvSpPr txBox="1">
              <a:spLocks noChangeArrowheads="1"/>
            </p:cNvSpPr>
            <p:nvPr/>
          </p:nvSpPr>
          <p:spPr bwMode="auto">
            <a:xfrm>
              <a:off x="0" y="2615979"/>
              <a:ext cx="290830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1400" b="1">
                  <a:solidFill>
                    <a:srgbClr val="000000"/>
                  </a:solidFill>
                  <a:ea typeface="DengXian" charset="-122"/>
                  <a:cs typeface="Times New Roman" charset="0"/>
                </a:rPr>
                <a:t>c</a:t>
              </a:r>
              <a:endParaRPr lang="en-US" altLang="en-US" sz="1100">
                <a:solidFill>
                  <a:srgbClr val="000000"/>
                </a:solidFill>
                <a:latin typeface="Calibri" charset="0"/>
                <a:ea typeface="DengXian" charset="-122"/>
                <a:cs typeface="Times New Roman" charset="0"/>
              </a:endParaRPr>
            </a:p>
          </p:txBody>
        </p:sp>
        <p:pic>
          <p:nvPicPr>
            <p:cNvPr id="39952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128" y="2689396"/>
              <a:ext cx="3492500" cy="252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Text Box 2"/>
            <p:cNvSpPr txBox="1">
              <a:spLocks noChangeArrowheads="1"/>
            </p:cNvSpPr>
            <p:nvPr/>
          </p:nvSpPr>
          <p:spPr bwMode="auto">
            <a:xfrm>
              <a:off x="2822713" y="2608028"/>
              <a:ext cx="290830" cy="27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en-US" sz="1400" b="1">
                  <a:solidFill>
                    <a:srgbClr val="000000"/>
                  </a:solidFill>
                  <a:ea typeface="DengXian" charset="-122"/>
                  <a:cs typeface="Times New Roman" charset="0"/>
                </a:rPr>
                <a:t>d</a:t>
              </a:r>
              <a:endParaRPr lang="en-US" altLang="en-US" sz="1100">
                <a:solidFill>
                  <a:srgbClr val="000000"/>
                </a:solidFill>
                <a:latin typeface="Calibri" charset="0"/>
                <a:ea typeface="DengXian" charset="-122"/>
                <a:cs typeface="Times New Roman" charset="0"/>
              </a:endParaRPr>
            </a:p>
          </p:txBody>
        </p:sp>
      </p:grpSp>
      <p:sp>
        <p:nvSpPr>
          <p:cNvPr id="39940" name="Rectangle 22"/>
          <p:cNvSpPr>
            <a:spLocks noChangeArrowheads="1"/>
          </p:cNvSpPr>
          <p:nvPr/>
        </p:nvSpPr>
        <p:spPr bwMode="auto">
          <a:xfrm>
            <a:off x="4559300" y="760413"/>
            <a:ext cx="1039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ea typeface="Tahoma" charset="0"/>
                <a:cs typeface="Arial" charset="0"/>
              </a:rPr>
              <a:t>PM</a:t>
            </a:r>
            <a:r>
              <a:rPr lang="en-US" altLang="en-US" sz="2400" baseline="-25000">
                <a:solidFill>
                  <a:srgbClr val="0000FF"/>
                </a:solidFill>
                <a:ea typeface="Tahoma" charset="0"/>
                <a:cs typeface="Arial" charset="0"/>
              </a:rPr>
              <a:t>2.5</a:t>
            </a:r>
          </a:p>
        </p:txBody>
      </p:sp>
      <p:sp>
        <p:nvSpPr>
          <p:cNvPr id="39941" name="Rectangle 23"/>
          <p:cNvSpPr>
            <a:spLocks noChangeArrowheads="1"/>
          </p:cNvSpPr>
          <p:nvPr/>
        </p:nvSpPr>
        <p:spPr bwMode="auto">
          <a:xfrm>
            <a:off x="8108950" y="760413"/>
            <a:ext cx="830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ea typeface="Tahoma" charset="0"/>
                <a:cs typeface="Arial" charset="0"/>
              </a:rPr>
              <a:t>SO</a:t>
            </a:r>
            <a:r>
              <a:rPr lang="en-US" altLang="en-US" sz="2400" baseline="-25000">
                <a:solidFill>
                  <a:srgbClr val="0000FF"/>
                </a:solidFill>
                <a:ea typeface="Tahoma" charset="0"/>
                <a:cs typeface="Arial" charset="0"/>
              </a:rPr>
              <a:t>2</a:t>
            </a:r>
            <a:endParaRPr lang="en-US" altLang="en-US" sz="2400">
              <a:solidFill>
                <a:srgbClr val="0000FF"/>
              </a:solidFill>
              <a:ea typeface="Tahoma" charset="0"/>
              <a:cs typeface="Arial" charset="0"/>
            </a:endParaRPr>
          </a:p>
        </p:txBody>
      </p:sp>
      <p:sp>
        <p:nvSpPr>
          <p:cNvPr id="39942" name="Rectangle 24"/>
          <p:cNvSpPr>
            <a:spLocks noChangeArrowheads="1"/>
          </p:cNvSpPr>
          <p:nvPr/>
        </p:nvSpPr>
        <p:spPr bwMode="auto">
          <a:xfrm>
            <a:off x="4775200" y="3790950"/>
            <a:ext cx="83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ea typeface="Tahoma" charset="0"/>
                <a:cs typeface="Arial" charset="0"/>
              </a:rPr>
              <a:t>NO</a:t>
            </a:r>
            <a:r>
              <a:rPr lang="en-US" altLang="en-US" sz="2400" baseline="-25000">
                <a:solidFill>
                  <a:srgbClr val="0000FF"/>
                </a:solidFill>
                <a:ea typeface="Tahoma" charset="0"/>
                <a:cs typeface="Arial" charset="0"/>
              </a:rPr>
              <a:t>x</a:t>
            </a:r>
            <a:endParaRPr lang="en-US" altLang="en-US" sz="2400">
              <a:solidFill>
                <a:srgbClr val="0000FF"/>
              </a:solidFill>
              <a:ea typeface="Tahoma" charset="0"/>
              <a:cs typeface="Arial" charset="0"/>
            </a:endParaRPr>
          </a:p>
        </p:txBody>
      </p:sp>
      <p:sp>
        <p:nvSpPr>
          <p:cNvPr id="39943" name="Rectangle 25"/>
          <p:cNvSpPr>
            <a:spLocks noChangeArrowheads="1"/>
          </p:cNvSpPr>
          <p:nvPr/>
        </p:nvSpPr>
        <p:spPr bwMode="auto">
          <a:xfrm>
            <a:off x="8093075" y="3730625"/>
            <a:ext cx="830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ea typeface="Tahoma" charset="0"/>
                <a:cs typeface="Arial" charset="0"/>
              </a:rPr>
              <a:t>CO</a:t>
            </a:r>
            <a:r>
              <a:rPr lang="en-US" altLang="en-US" sz="2400" baseline="-25000">
                <a:solidFill>
                  <a:srgbClr val="0000FF"/>
                </a:solidFill>
                <a:ea typeface="Tahoma" charset="0"/>
                <a:cs typeface="Arial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F4CAA85-68F6-4202-8FC1-63F4DD44EDB4}"/>
              </a:ext>
            </a:extLst>
          </p:cNvPr>
          <p:cNvSpPr/>
          <p:nvPr/>
        </p:nvSpPr>
        <p:spPr>
          <a:xfrm>
            <a:off x="0" y="719138"/>
            <a:ext cx="2251075" cy="5986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EASIUR reduced form atmospheric model put into GCAM-USA.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decreased use of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industrial coal, building biomass, and industrial liquids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equivalent to only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2%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the total energy consumption in 2050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contributes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87%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the total PMMC reductions relative to REF.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5" name="TextBox 2"/>
          <p:cNvSpPr txBox="1">
            <a:spLocks noChangeArrowheads="1"/>
          </p:cNvSpPr>
          <p:nvPr/>
        </p:nvSpPr>
        <p:spPr bwMode="auto">
          <a:xfrm>
            <a:off x="7189788" y="6564313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Ou et al., 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CCECFF"/>
          </a:solidFill>
        </p:spPr>
        <p:txBody>
          <a:bodyPr/>
          <a:lstStyle/>
          <a:p>
            <a:r>
              <a:rPr lang="en-US" altLang="en-US" sz="3400" b="1">
                <a:solidFill>
                  <a:srgbClr val="003399"/>
                </a:solidFill>
                <a:latin typeface="Tahoma" charset="0"/>
                <a:ea typeface="Tahoma" charset="0"/>
                <a:cs typeface="Tahoma" charset="0"/>
              </a:rPr>
              <a:t>Co-benefits – Global Premature Mortality</a:t>
            </a:r>
            <a:endParaRPr lang="en-US" altLang="en-US" sz="3400" b="1" baseline="-25000">
              <a:solidFill>
                <a:srgbClr val="0033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1987" name="TextBox 9"/>
          <p:cNvSpPr txBox="1">
            <a:spLocks noChangeArrowheads="1"/>
          </p:cNvSpPr>
          <p:nvPr/>
        </p:nvSpPr>
        <p:spPr bwMode="auto">
          <a:xfrm>
            <a:off x="38100" y="4953000"/>
            <a:ext cx="4333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PM</a:t>
            </a:r>
            <a:r>
              <a:rPr lang="en-US" altLang="en-US" sz="2400" baseline="-25000">
                <a:solidFill>
                  <a:srgbClr val="000000"/>
                </a:solidFill>
                <a:latin typeface="Tahoma" charset="0"/>
              </a:rPr>
              <a:t>2.5</a:t>
            </a: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co-benefits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(CPD + lung cancer mortality)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2030: 0.4±0.2 million yr</a:t>
            </a:r>
            <a:r>
              <a:rPr lang="en-US" altLang="en-US" sz="2400" baseline="30000">
                <a:solidFill>
                  <a:srgbClr val="000000"/>
                </a:solidFill>
                <a:latin typeface="Tahoma" charset="0"/>
              </a:rPr>
              <a:t>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2050: 1.1±0.5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2100: 1.5±0.6</a:t>
            </a:r>
          </a:p>
        </p:txBody>
      </p:sp>
      <p:sp>
        <p:nvSpPr>
          <p:cNvPr id="41988" name="TextBox 9"/>
          <p:cNvSpPr txBox="1">
            <a:spLocks noChangeArrowheads="1"/>
          </p:cNvSpPr>
          <p:nvPr/>
        </p:nvSpPr>
        <p:spPr bwMode="auto">
          <a:xfrm>
            <a:off x="4572000" y="4953000"/>
            <a:ext cx="3163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Ozone co-benefits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(respiratory mortality)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2030: 0.09±0.06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2050: 0.2±0.1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   2100: 0.7±0.5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6019800" y="990600"/>
            <a:ext cx="312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Projection of global population and baseline mortality rates from International Futures.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7010400" y="6553200"/>
            <a:ext cx="2233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West et al. </a:t>
            </a:r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NCC 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2013</a:t>
            </a:r>
          </a:p>
        </p:txBody>
      </p:sp>
      <p:pic>
        <p:nvPicPr>
          <p:cNvPr id="419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5880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7463"/>
            <a:ext cx="83058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429000"/>
            <a:ext cx="2362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9050" y="3275013"/>
            <a:ext cx="68389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sz="2000"/>
              <a:t> Air pollution is underappreciated for global health.</a:t>
            </a:r>
          </a:p>
          <a:p>
            <a:r>
              <a:rPr lang="en-US" altLang="en-US" sz="2000"/>
              <a:t> Air pollution and its health impacts are changing globally, and will change in ways interrelated with climate change.</a:t>
            </a:r>
          </a:p>
          <a:p>
            <a:r>
              <a:rPr lang="en-US" altLang="en-US" sz="2000"/>
              <a:t> Air pollution science offers new possibilities: new measurement methods measuring more chemical components, cheap sensors that can be widely deployed, satellites, and models.</a:t>
            </a:r>
          </a:p>
          <a:p>
            <a:r>
              <a:rPr lang="en-US" altLang="en-US" sz="2000"/>
              <a:t> There is a need for the communities of air pollution science and air pollution health effects science to work together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CCECFF"/>
          </a:solidFill>
        </p:spPr>
        <p:txBody>
          <a:bodyPr/>
          <a:lstStyle/>
          <a:p>
            <a:r>
              <a:rPr lang="en-US" altLang="en-US" sz="3000" b="1">
                <a:solidFill>
                  <a:srgbClr val="003399"/>
                </a:solidFill>
                <a:latin typeface="Tahoma" charset="0"/>
                <a:ea typeface="Tahoma" charset="0"/>
                <a:cs typeface="Tahoma" charset="0"/>
              </a:rPr>
              <a:t>Co-benefits – Valuation of Avoided Mortality</a:t>
            </a:r>
            <a:endParaRPr lang="en-US" altLang="en-US" sz="3000" b="1" baseline="-25000">
              <a:solidFill>
                <a:srgbClr val="0033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609600" y="5353050"/>
            <a:ext cx="7764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Red:  High valuation (2030 global mean $3.6 million)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Blue:  Low valuation (2030 global mean $1.2 million)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charset="0"/>
              </a:rPr>
              <a:t>Green:  Median and range of global C price (13 models)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90600"/>
            <a:ext cx="91281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6986588" y="6553200"/>
            <a:ext cx="2233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West et al. </a:t>
            </a:r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NCC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 2013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657600"/>
            <a:ext cx="8382000" cy="533400"/>
          </a:xfrm>
          <a:prstGeom prst="rect">
            <a:avLst/>
          </a:prstGeom>
          <a:solidFill>
            <a:srgbClr val="FFC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CCECFF"/>
          </a:solidFill>
        </p:spPr>
        <p:txBody>
          <a:bodyPr/>
          <a:lstStyle/>
          <a:p>
            <a:r>
              <a:rPr lang="en-US" altLang="en-US" sz="3200" b="1">
                <a:solidFill>
                  <a:srgbClr val="003399"/>
                </a:solidFill>
                <a:latin typeface="Tahoma" charset="0"/>
                <a:ea typeface="Tahoma" charset="0"/>
                <a:cs typeface="Tahoma" charset="0"/>
              </a:rPr>
              <a:t>Downscaling Co-benefits to USA (2050)</a:t>
            </a:r>
            <a:endParaRPr lang="en-US" altLang="en-US" sz="3200" b="1" baseline="-25000">
              <a:solidFill>
                <a:srgbClr val="0033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6691313" y="6553200"/>
            <a:ext cx="2278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Zhang et al. ACP, 2016</a:t>
            </a:r>
          </a:p>
        </p:txBody>
      </p:sp>
      <p:sp>
        <p:nvSpPr>
          <p:cNvPr id="115716" name="TextBox 6"/>
          <p:cNvSpPr txBox="1">
            <a:spLocks noChangeArrowheads="1"/>
          </p:cNvSpPr>
          <p:nvPr/>
        </p:nvSpPr>
        <p:spPr bwMode="auto">
          <a:xfrm>
            <a:off x="-4465" y="2032588"/>
            <a:ext cx="461665" cy="120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Domestic</a:t>
            </a:r>
          </a:p>
        </p:txBody>
      </p:sp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5386388" y="114458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Ozone</a:t>
            </a:r>
          </a:p>
        </p:txBody>
      </p:sp>
      <p:sp>
        <p:nvSpPr>
          <p:cNvPr id="46086" name="TextBox 13"/>
          <p:cNvSpPr txBox="1">
            <a:spLocks noChangeArrowheads="1"/>
          </p:cNvSpPr>
          <p:nvPr/>
        </p:nvSpPr>
        <p:spPr bwMode="auto">
          <a:xfrm>
            <a:off x="7191375" y="1803400"/>
            <a:ext cx="1952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32946A"/>
                </a:solidFill>
                <a:latin typeface="Arial" charset="0"/>
              </a:rPr>
              <a:t>Most PM</a:t>
            </a:r>
            <a:r>
              <a:rPr lang="en-US" altLang="en-US" sz="2000" baseline="-25000">
                <a:solidFill>
                  <a:srgbClr val="32946A"/>
                </a:solidFill>
                <a:latin typeface="Arial" charset="0"/>
              </a:rPr>
              <a:t>2.5</a:t>
            </a:r>
            <a:r>
              <a:rPr lang="en-US" altLang="en-US" sz="2000">
                <a:solidFill>
                  <a:srgbClr val="32946A"/>
                </a:solidFill>
                <a:latin typeface="Arial" charset="0"/>
              </a:rPr>
              <a:t> co-benefits from </a:t>
            </a:r>
            <a:r>
              <a:rPr lang="en-US" altLang="en-US" sz="2000" b="1">
                <a:solidFill>
                  <a:srgbClr val="C00000"/>
                </a:solidFill>
                <a:latin typeface="Arial" charset="0"/>
              </a:rPr>
              <a:t>domestic</a:t>
            </a:r>
            <a:r>
              <a:rPr lang="en-US" altLang="en-US" sz="2000">
                <a:solidFill>
                  <a:srgbClr val="32946A"/>
                </a:solidFill>
                <a:latin typeface="Arial" charset="0"/>
              </a:rPr>
              <a:t> reductions. </a:t>
            </a:r>
          </a:p>
        </p:txBody>
      </p:sp>
      <p:sp>
        <p:nvSpPr>
          <p:cNvPr id="46087" name="TextBox 14"/>
          <p:cNvSpPr txBox="1">
            <a:spLocks noChangeArrowheads="1"/>
          </p:cNvSpPr>
          <p:nvPr/>
        </p:nvSpPr>
        <p:spPr bwMode="auto">
          <a:xfrm>
            <a:off x="7239000" y="4210050"/>
            <a:ext cx="1905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664D"/>
                </a:solidFill>
                <a:latin typeface="Arial" charset="0"/>
              </a:rPr>
              <a:t>Most ozone co-benefits from </a:t>
            </a:r>
            <a:r>
              <a:rPr lang="en-US" altLang="en-US" sz="2000" b="1">
                <a:solidFill>
                  <a:srgbClr val="C00000"/>
                </a:solidFill>
                <a:latin typeface="Arial" charset="0"/>
              </a:rPr>
              <a:t>foreign</a:t>
            </a:r>
            <a:r>
              <a:rPr lang="en-US" altLang="en-US" sz="2000" b="1">
                <a:solidFill>
                  <a:srgbClr val="00664D"/>
                </a:solidFill>
                <a:latin typeface="Arial" charset="0"/>
              </a:rPr>
              <a:t> </a:t>
            </a:r>
            <a:r>
              <a:rPr lang="en-US" altLang="en-US" sz="2000">
                <a:solidFill>
                  <a:srgbClr val="00664D"/>
                </a:solidFill>
                <a:latin typeface="Arial" charset="0"/>
              </a:rPr>
              <a:t>and</a:t>
            </a:r>
            <a:r>
              <a:rPr lang="en-US" altLang="en-US" sz="2000" b="1">
                <a:solidFill>
                  <a:srgbClr val="00664D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Arial" charset="0"/>
              </a:rPr>
              <a:t>methane</a:t>
            </a:r>
            <a:r>
              <a:rPr lang="en-US" altLang="en-US" sz="2000" b="1">
                <a:solidFill>
                  <a:srgbClr val="00664D"/>
                </a:solidFill>
                <a:latin typeface="Arial" charset="0"/>
              </a:rPr>
              <a:t> </a:t>
            </a:r>
            <a:r>
              <a:rPr lang="en-US" altLang="en-US" sz="2000">
                <a:solidFill>
                  <a:srgbClr val="00664D"/>
                </a:solidFill>
                <a:latin typeface="Arial" charset="0"/>
              </a:rPr>
              <a:t>reductions. </a:t>
            </a:r>
          </a:p>
        </p:txBody>
      </p: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2179638" y="1143000"/>
            <a:ext cx="74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PM</a:t>
            </a:r>
            <a:r>
              <a:rPr lang="en-US" altLang="en-US" sz="1800" baseline="-25000">
                <a:solidFill>
                  <a:srgbClr val="000000"/>
                </a:solidFill>
                <a:latin typeface="Arial" charset="0"/>
              </a:rPr>
              <a:t>2.5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608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512888"/>
            <a:ext cx="685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"/>
          <p:cNvSpPr>
            <a:spLocks noChangeArrowheads="1"/>
          </p:cNvSpPr>
          <p:nvPr/>
        </p:nvSpPr>
        <p:spPr bwMode="auto">
          <a:xfrm>
            <a:off x="2514600" y="1574800"/>
            <a:ext cx="13509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0.35 µg/m</a:t>
            </a:r>
            <a:r>
              <a:rPr lang="en-US" altLang="en-US" sz="1800" baseline="30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609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7000"/>
            <a:ext cx="6858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Rectangle 1"/>
          <p:cNvSpPr>
            <a:spLocks noChangeArrowheads="1"/>
          </p:cNvSpPr>
          <p:nvPr/>
        </p:nvSpPr>
        <p:spPr bwMode="auto">
          <a:xfrm>
            <a:off x="2551113" y="4032250"/>
            <a:ext cx="13509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0.12 µg/m</a:t>
            </a:r>
            <a:r>
              <a:rPr lang="en-US" altLang="en-US" sz="1800" baseline="300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-4465" y="3978816"/>
            <a:ext cx="461665" cy="120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Foreign</a:t>
            </a:r>
          </a:p>
        </p:txBody>
      </p:sp>
      <p:sp>
        <p:nvSpPr>
          <p:cNvPr id="46094" name="Rectangle 1"/>
          <p:cNvSpPr>
            <a:spLocks noChangeArrowheads="1"/>
          </p:cNvSpPr>
          <p:nvPr/>
        </p:nvSpPr>
        <p:spPr bwMode="auto">
          <a:xfrm>
            <a:off x="5992813" y="1574800"/>
            <a:ext cx="11699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0.86 ppb</a:t>
            </a:r>
          </a:p>
        </p:txBody>
      </p:sp>
      <p:sp>
        <p:nvSpPr>
          <p:cNvPr id="46095" name="Rectangle 1"/>
          <p:cNvSpPr>
            <a:spLocks noChangeArrowheads="1"/>
          </p:cNvSpPr>
          <p:nvPr/>
        </p:nvSpPr>
        <p:spPr bwMode="auto">
          <a:xfrm>
            <a:off x="6019800" y="3949700"/>
            <a:ext cx="116998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2.69 ppb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3399"/>
                </a:solidFill>
                <a:latin typeface="Tahoma" charset="0"/>
              </a:rPr>
              <a:t>Thank you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4800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Contributions from students: Yuqiang Zhang, </a:t>
            </a:r>
            <a:r>
              <a:rPr lang="en-US" sz="2000" dirty="0">
                <a:latin typeface="Arial" charset="0"/>
              </a:rPr>
              <a:t>Raquel </a:t>
            </a:r>
            <a:r>
              <a:rPr lang="en-US" sz="2000" dirty="0" smtClean="0">
                <a:latin typeface="Arial" charset="0"/>
              </a:rPr>
              <a:t>A. Silva</a:t>
            </a:r>
            <a:r>
              <a:rPr lang="en-US" sz="2000" dirty="0">
                <a:latin typeface="Arial" charset="0"/>
              </a:rPr>
              <a:t>, Omar Nawaz, </a:t>
            </a:r>
            <a:r>
              <a:rPr lang="en-US" sz="2000" dirty="0" smtClean="0">
                <a:latin typeface="Arial" charset="0"/>
              </a:rPr>
              <a:t>Jacob Becker, Marissa Delang, Zachariah </a:t>
            </a:r>
            <a:r>
              <a:rPr lang="en-US" sz="2000" dirty="0">
                <a:latin typeface="Arial" charset="0"/>
              </a:rPr>
              <a:t>Adelman, Meridith Fry, Susan </a:t>
            </a:r>
            <a:r>
              <a:rPr lang="en-US" sz="2000" dirty="0" smtClean="0">
                <a:latin typeface="Arial" charset="0"/>
              </a:rPr>
              <a:t>Anenberg, Yang Ou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latin typeface="Arial" charset="0"/>
              </a:rPr>
              <a:t>Collaborators: Steven J. Smith, Jared H. Bowden, Owen Cooper, Kai-Lan Chang, Vaishali </a:t>
            </a:r>
            <a:r>
              <a:rPr lang="en-US" sz="2000" dirty="0">
                <a:latin typeface="Arial" charset="0"/>
              </a:rPr>
              <a:t>Naik, </a:t>
            </a:r>
            <a:r>
              <a:rPr lang="en-US" sz="2000" dirty="0" smtClean="0">
                <a:latin typeface="Arial" charset="0"/>
              </a:rPr>
              <a:t>Larry Horowitz, Jean-Francois Lamarque, Drew Shindell, ACCMIP &amp; CCMI modelers, others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n-US" sz="1900" dirty="0" smtClean="0">
                <a:latin typeface="Arial" charset="0"/>
              </a:rPr>
              <a:t>Funding Sources: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EPA STAR Grant #834285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NIEHS Grant #1 R21 ES022600-01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NASA Health &amp; Air Quality Applied Sciences Team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EPA </a:t>
            </a:r>
            <a:r>
              <a:rPr lang="en-US" sz="1900" dirty="0">
                <a:latin typeface="Arial" charset="0"/>
              </a:rPr>
              <a:t>Office of Air Quality Planning and Standards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Portugal Foundation for Science and Technology Fellowship 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charset="0"/>
              </a:rPr>
              <a:t>EPA STAR </a:t>
            </a:r>
            <a:r>
              <a:rPr lang="en-US" sz="1900" dirty="0" smtClean="0">
                <a:latin typeface="Arial" charset="0"/>
              </a:rPr>
              <a:t>&amp; ORISE Fellowships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UNC Graduate School</a:t>
            </a:r>
            <a:endParaRPr lang="en-US" sz="1900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US Department of Energy, Office of Science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charset="0"/>
              </a:rPr>
              <a:t>NOAA GFDL &amp; UNC for computing resources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48132" name="Text Box 1029"/>
          <p:cNvSpPr txBox="1">
            <a:spLocks noChangeArrowheads="1"/>
          </p:cNvSpPr>
          <p:nvPr/>
        </p:nvSpPr>
        <p:spPr bwMode="auto">
          <a:xfrm>
            <a:off x="1371600" y="5965825"/>
            <a:ext cx="67833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UNC Climate Health and Air Quality Lab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Tahoma" charset="0"/>
                <a:ea typeface="Tahoma" charset="0"/>
                <a:cs typeface="Tahoma" charset="0"/>
              </a:rPr>
              <a:t>west.web.unc.edu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0" descr="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6625"/>
            <a:ext cx="5105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715000" y="6400800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Tahoma" charset="0"/>
              </a:rPr>
              <a:t>West et al., </a:t>
            </a:r>
            <a:r>
              <a:rPr lang="en-US" altLang="en-US" sz="2200" i="1">
                <a:solidFill>
                  <a:srgbClr val="000000"/>
                </a:solidFill>
                <a:latin typeface="Tahoma" charset="0"/>
              </a:rPr>
              <a:t>PNAS</a:t>
            </a:r>
            <a:r>
              <a:rPr lang="en-US" altLang="en-US" sz="2200">
                <a:solidFill>
                  <a:srgbClr val="000000"/>
                </a:solidFill>
                <a:latin typeface="Tahoma" charset="0"/>
              </a:rPr>
              <a:t>, 2006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ontent Placeholder 4"/>
          <p:cNvSpPr txBox="1">
            <a:spLocks/>
          </p:cNvSpPr>
          <p:nvPr/>
        </p:nvSpPr>
        <p:spPr bwMode="auto">
          <a:xfrm>
            <a:off x="533400" y="2438400"/>
            <a:ext cx="82296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61963" indent="-4619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400">
                <a:latin typeface="Tahoma" charset="0"/>
              </a:rPr>
              <a:t>-20% Global Anthropogenic Methane Emissions: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n-US" sz="2400">
                <a:latin typeface="Tahoma" charset="0"/>
              </a:rPr>
              <a:t>30,200 avoided premature deaths in 2030 due to reduced ozone</a:t>
            </a:r>
            <a:endParaRPr lang="en-US" altLang="en-US" sz="2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228600" y="31750"/>
            <a:ext cx="8915400" cy="685800"/>
          </a:xfrm>
        </p:spPr>
        <p:txBody>
          <a:bodyPr/>
          <a:lstStyle/>
          <a:p>
            <a:pPr eaLnBrk="1" hangingPunct="1"/>
            <a:r>
              <a:rPr lang="en-US" altLang="en-US"/>
              <a:t>Global mortality burden – ACCMIP ensemble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995363"/>
            <a:ext cx="434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Tw Cen MT" charset="0"/>
                <a:ea typeface="Calibri" charset="0"/>
                <a:cs typeface="Times New Roman" charset="0"/>
              </a:rPr>
              <a:t>Ozone-related mortality</a:t>
            </a:r>
            <a:endParaRPr lang="en-US" altLang="en-US" sz="2000">
              <a:solidFill>
                <a:srgbClr val="000000"/>
              </a:solidFill>
              <a:latin typeface="Tw Cen MT" charset="0"/>
              <a:ea typeface="Calibri" charset="0"/>
              <a:cs typeface="Arial" charset="0"/>
            </a:endParaRPr>
          </a:p>
        </p:txBody>
      </p:sp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4579938" y="100965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00"/>
                </a:solidFill>
                <a:latin typeface="Tw Cen MT" charset="0"/>
              </a:rPr>
              <a:t>PM</a:t>
            </a:r>
            <a:r>
              <a:rPr lang="en-US" altLang="en-US" sz="2000" b="1" baseline="-25000">
                <a:solidFill>
                  <a:srgbClr val="000000"/>
                </a:solidFill>
                <a:latin typeface="Tw Cen MT" charset="0"/>
              </a:rPr>
              <a:t>2.5</a:t>
            </a:r>
            <a:r>
              <a:rPr lang="en-US" altLang="en-US" sz="2000" b="1">
                <a:solidFill>
                  <a:srgbClr val="000000"/>
                </a:solidFill>
                <a:latin typeface="Tw Cen MT" charset="0"/>
                <a:ea typeface="Calibri" charset="0"/>
                <a:cs typeface="Times New Roman" charset="0"/>
              </a:rPr>
              <a:t>-related mortality(*)</a:t>
            </a:r>
            <a:endParaRPr lang="en-US" altLang="en-US" sz="2000">
              <a:solidFill>
                <a:srgbClr val="000000"/>
              </a:solidFill>
              <a:latin typeface="Tw Cen MT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288" y="1411288"/>
            <a:ext cx="3870325" cy="3698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w Cen MT"/>
              </a:rPr>
              <a:t>470,000</a:t>
            </a:r>
            <a:r>
              <a:rPr lang="en-US" dirty="0">
                <a:solidFill>
                  <a:prstClr val="white"/>
                </a:solidFill>
                <a:latin typeface="Tw Cen MT"/>
              </a:rPr>
              <a:t> (95% CI: 140,000 - 900,000)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2363" y="1411288"/>
            <a:ext cx="3668712" cy="3698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Tw Cen MT"/>
              </a:rPr>
              <a:t>2.1 million </a:t>
            </a:r>
            <a:r>
              <a:rPr lang="en-US" dirty="0">
                <a:solidFill>
                  <a:prstClr val="white"/>
                </a:solidFill>
                <a:latin typeface="Tw Cen MT"/>
              </a:rPr>
              <a:t>(95% CI: 1.3 - 3.0 million)</a:t>
            </a: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4572000" y="58801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(*)   PM</a:t>
            </a:r>
            <a:r>
              <a:rPr lang="en-US" altLang="en-US" sz="1200" baseline="-25000">
                <a:solidFill>
                  <a:srgbClr val="000000"/>
                </a:solidFill>
                <a:latin typeface="Tw Cen MT" charset="0"/>
              </a:rPr>
              <a:t>2.5</a:t>
            </a:r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 calculated as a sum of species (dark blue)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       PM</a:t>
            </a:r>
            <a:r>
              <a:rPr lang="en-US" altLang="en-US" sz="1200" baseline="-25000">
                <a:solidFill>
                  <a:srgbClr val="000000"/>
                </a:solidFill>
                <a:latin typeface="Tw Cen MT" charset="0"/>
              </a:rPr>
              <a:t>2.5</a:t>
            </a:r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 as reported by 4 models (dark green)  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       Light-colored bars - low-concentration threshold (5.8 µg m</a:t>
            </a:r>
            <a:r>
              <a:rPr lang="en-US" altLang="en-US" sz="1200" baseline="30000">
                <a:solidFill>
                  <a:srgbClr val="000000"/>
                </a:solidFill>
                <a:latin typeface="Tw Cen MT" charset="0"/>
              </a:rPr>
              <a:t>-3</a:t>
            </a:r>
            <a:r>
              <a:rPr lang="en-US" altLang="en-US" sz="1200">
                <a:solidFill>
                  <a:srgbClr val="000000"/>
                </a:solidFill>
                <a:latin typeface="Tw Cen MT" charset="0"/>
              </a:rPr>
              <a:t>)</a:t>
            </a:r>
          </a:p>
        </p:txBody>
      </p:sp>
      <p:pic>
        <p:nvPicPr>
          <p:cNvPr id="215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117725"/>
            <a:ext cx="4281488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071688"/>
            <a:ext cx="44958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6248400" y="6526213"/>
            <a:ext cx="2366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EBDDC3"/>
                </a:solidFill>
              </a:rPr>
              <a:t>Silva et al. (ERL, 2013)</a:t>
            </a:r>
            <a:endParaRPr lang="en-US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1F497D"/>
                </a:solidFill>
              </a:rPr>
              <a:t>Global burden of disease of air pollution (2017)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5872163" y="6488113"/>
            <a:ext cx="3348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GBD 2017 Team, </a:t>
            </a:r>
            <a:r>
              <a:rPr lang="en-US" altLang="en-US" sz="1800" i="1">
                <a:solidFill>
                  <a:srgbClr val="000000"/>
                </a:solidFill>
                <a:latin typeface="Arial" charset="0"/>
              </a:rPr>
              <a:t>Lancet</a:t>
            </a: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, 2018</a:t>
            </a: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0" y="882650"/>
            <a:ext cx="7696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Global Deaths per </a:t>
            </a:r>
            <a:r>
              <a:rPr lang="en-US" altLang="en-US" sz="2000">
                <a:solidFill>
                  <a:srgbClr val="FF0000"/>
                </a:solidFill>
                <a:latin typeface="Corbel" charset="0"/>
              </a:rPr>
              <a:t>Year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Ambient PM</a:t>
            </a:r>
            <a:r>
              <a:rPr lang="en-US" altLang="en-US" sz="2000" b="1" baseline="-25000">
                <a:solidFill>
                  <a:srgbClr val="FF0000"/>
                </a:solidFill>
                <a:latin typeface="Corbel" charset="0"/>
              </a:rPr>
              <a:t>2.5</a:t>
            </a: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 pollution:  		2.9 (2.5 – 3.4) million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Ambient ozone pollution:  		0.47 (0.18 – 0.77) million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Household air pollution from solid fuels:  	1.6 (1.4 – 1.9) million</a:t>
            </a: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7467600" y="1349375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1 in 19 deaths globally!</a:t>
            </a:r>
            <a:endParaRPr lang="en-US" altLang="en-US" sz="1600">
              <a:solidFill>
                <a:srgbClr val="FF0000"/>
              </a:solidFill>
              <a:latin typeface="Corbel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315200" y="1447800"/>
            <a:ext cx="2286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7467600" y="2354263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1 in 45 deaths globally!</a:t>
            </a:r>
            <a:endParaRPr lang="en-US" altLang="en-US" sz="1600">
              <a:solidFill>
                <a:srgbClr val="FF0000"/>
              </a:solidFill>
              <a:latin typeface="Corbel" charset="0"/>
            </a:endParaRP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67000"/>
            <a:ext cx="3176587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3733800" y="3352800"/>
            <a:ext cx="487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Ambient PM</a:t>
            </a:r>
            <a:r>
              <a:rPr lang="en-US" altLang="en-US" sz="2000" b="1" baseline="-25000">
                <a:solidFill>
                  <a:srgbClr val="FF0000"/>
                </a:solidFill>
                <a:latin typeface="Corbel" charset="0"/>
              </a:rPr>
              <a:t>2.5</a:t>
            </a: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 pollution is the 8</a:t>
            </a:r>
            <a:r>
              <a:rPr lang="en-US" altLang="en-US" sz="2000" b="1" baseline="30000">
                <a:solidFill>
                  <a:srgbClr val="FF0000"/>
                </a:solidFill>
                <a:latin typeface="Corbel" charset="0"/>
              </a:rPr>
              <a:t>th</a:t>
            </a:r>
            <a:r>
              <a:rPr lang="en-US" altLang="en-US" sz="2000" b="1">
                <a:solidFill>
                  <a:srgbClr val="FF0000"/>
                </a:solidFill>
                <a:latin typeface="Corbel" charset="0"/>
              </a:rPr>
              <a:t> leading risk factor for death globally.</a:t>
            </a:r>
            <a:endParaRPr lang="en-US" altLang="en-US" sz="1600">
              <a:solidFill>
                <a:srgbClr val="FF0000"/>
              </a:solidFill>
              <a:latin typeface="Corbe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62400" y="4648200"/>
            <a:ext cx="4267200" cy="1016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Corbel" charset="0"/>
              </a:rPr>
              <a:t>Burnett et al. (PNAS, 2018) estimate 8.9 (7.5-10.3) million deaths from PM</a:t>
            </a:r>
            <a:r>
              <a:rPr lang="en-US" altLang="en-US" sz="2000" b="1" baseline="-25000">
                <a:solidFill>
                  <a:srgbClr val="0070C0"/>
                </a:solidFill>
                <a:latin typeface="Corbel" charset="0"/>
              </a:rPr>
              <a:t>2.5</a:t>
            </a:r>
            <a:r>
              <a:rPr lang="en-US" altLang="en-US" sz="2000" b="1">
                <a:solidFill>
                  <a:srgbClr val="0070C0"/>
                </a:solidFill>
                <a:latin typeface="Corbel" charset="0"/>
              </a:rPr>
              <a:t> in 2015.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013"/>
            <a:ext cx="67913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8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RCP8.5 Climate Change on Global Air Pollution Mortality: ACCMIP Models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248400" y="6477000"/>
            <a:ext cx="286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Silva et al. </a:t>
            </a:r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Nat Clim Ch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, 2017</a:t>
            </a:r>
          </a:p>
        </p:txBody>
      </p:sp>
      <p:sp>
        <p:nvSpPr>
          <p:cNvPr id="24581" name="TextBox 22"/>
          <p:cNvSpPr txBox="1">
            <a:spLocks noChangeArrowheads="1"/>
          </p:cNvSpPr>
          <p:nvPr/>
        </p:nvSpPr>
        <p:spPr bwMode="auto">
          <a:xfrm>
            <a:off x="4495800" y="1582738"/>
            <a:ext cx="216058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w Cen MT" charset="0"/>
              </a:rPr>
              <a:t>Million deaths yr</a:t>
            </a:r>
            <a:r>
              <a:rPr lang="en-US" altLang="en-US" sz="2000" b="1" baseline="30000">
                <a:solidFill>
                  <a:srgbClr val="000000"/>
                </a:solidFill>
                <a:latin typeface="Tw Cen MT" charset="0"/>
              </a:rPr>
              <a:t>-1</a:t>
            </a:r>
          </a:p>
        </p:txBody>
      </p:sp>
      <p:pic>
        <p:nvPicPr>
          <p:cNvPr id="245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923088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1371600" y="144303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w Cen MT" charset="0"/>
              </a:rPr>
              <a:t>OZONE</a:t>
            </a:r>
            <a:endParaRPr lang="en-US" altLang="en-US" sz="2400" b="1" baseline="30000">
              <a:solidFill>
                <a:srgbClr val="7030A0"/>
              </a:solidFill>
              <a:latin typeface="Tw Cen MT" charset="0"/>
            </a:endParaRPr>
          </a:p>
        </p:txBody>
      </p:sp>
      <p:sp>
        <p:nvSpPr>
          <p:cNvPr id="24584" name="TextBox 22"/>
          <p:cNvSpPr txBox="1">
            <a:spLocks noChangeArrowheads="1"/>
          </p:cNvSpPr>
          <p:nvPr/>
        </p:nvSpPr>
        <p:spPr bwMode="auto">
          <a:xfrm>
            <a:off x="1652588" y="41862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w Cen MT" charset="0"/>
              </a:rPr>
              <a:t>PM</a:t>
            </a:r>
            <a:r>
              <a:rPr lang="en-US" altLang="en-US" sz="2400" b="1" baseline="-25000">
                <a:solidFill>
                  <a:srgbClr val="7030A0"/>
                </a:solidFill>
                <a:latin typeface="Tw Cen MT" charset="0"/>
              </a:rPr>
              <a:t>2.5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951663" y="3962400"/>
          <a:ext cx="2192337" cy="2438400"/>
        </p:xfrm>
        <a:graphic>
          <a:graphicData uri="http://schemas.openxmlformats.org/drawingml/2006/table">
            <a:tbl>
              <a:tblPr/>
              <a:tblGrid>
                <a:gridCol w="850900"/>
                <a:gridCol w="1341437"/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(95% CI)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4638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(deaths yr</a:t>
                      </a:r>
                      <a:r>
                        <a:rPr kumimoji="0" lang="en-US" altLang="x-none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2030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56,000</a:t>
                      </a:r>
                    </a:p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(-34,000 , 164,000)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215,000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(-76,000 , 595,000)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858000" y="1139825"/>
          <a:ext cx="2254250" cy="2517775"/>
        </p:xfrm>
        <a:graphic>
          <a:graphicData uri="http://schemas.openxmlformats.org/drawingml/2006/table">
            <a:tbl>
              <a:tblPr/>
              <a:tblGrid>
                <a:gridCol w="962025"/>
                <a:gridCol w="1292225"/>
              </a:tblGrid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Mean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(95% CI)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4638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(deaths yr</a:t>
                      </a:r>
                      <a:r>
                        <a:rPr kumimoji="0" lang="en-US" altLang="x-none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788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2030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>
                      <a:lvl1pPr defTabSz="4805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4805363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4805363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4805363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8053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3,000 </a:t>
                      </a:r>
                    </a:p>
                    <a:p>
                      <a:pPr marL="0" marR="0" lvl="0" indent="0" algn="ctr" defTabSz="48053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(-30,000, 47,000)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7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2100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44,000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(-195,000, 237,000)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1308100"/>
          </a:xfrm>
          <a:prstGeom prst="rect">
            <a:avLst/>
          </a:prstGeom>
          <a:solidFill>
            <a:srgbClr val="3A7EC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3600" b="1">
                <a:solidFill>
                  <a:srgbClr val="FFFFFF"/>
                </a:solidFill>
                <a:latin typeface="Calibri" charset="0"/>
              </a:rPr>
              <a:t>Health Benefits of Decreases in PM</a:t>
            </a:r>
            <a:r>
              <a:rPr lang="en-US" altLang="x-none" sz="3600" b="1" baseline="-25000">
                <a:solidFill>
                  <a:srgbClr val="FFFFFF"/>
                </a:solidFill>
                <a:latin typeface="Calibri" charset="0"/>
              </a:rPr>
              <a:t>2.5</a:t>
            </a:r>
            <a:r>
              <a:rPr lang="en-US" altLang="x-none" sz="3600" b="1">
                <a:solidFill>
                  <a:srgbClr val="FFFFFF"/>
                </a:solidFill>
                <a:latin typeface="Calibri" charset="0"/>
              </a:rPr>
              <a:t> and Ozone in the United States, 1990-2015</a:t>
            </a:r>
            <a:endParaRPr lang="en-US" altLang="x-none" sz="3600" b="1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26627" name="Picture 4" descr="UNC_GILLINGS_542_transp_bg_200px_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"/>
            <a:ext cx="1219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Subtitle 2"/>
          <p:cNvSpPr txBox="1">
            <a:spLocks/>
          </p:cNvSpPr>
          <p:nvPr/>
        </p:nvSpPr>
        <p:spPr bwMode="auto">
          <a:xfrm>
            <a:off x="228600" y="2460625"/>
            <a:ext cx="85486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Omar Nawaz, Yuqiang Zhang, Daniel Q. Tong, Aaron van Donkelaar, Randall Martin, J. Jason West</a:t>
            </a:r>
            <a:endParaRPr lang="en-US" altLang="en-US" sz="2400" baseline="300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063" y="3392488"/>
            <a:ext cx="84042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* Air pollutant datasets: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-  A 21-year CMAQ simulation (1990-2011) 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EPA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 The North American Chemical Reanalysis (2009-2015) 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NACR</a:t>
            </a:r>
            <a:r>
              <a:rPr lang="en-US" sz="2400" dirty="0">
                <a:solidFill>
                  <a:srgbClr val="0070C0"/>
                </a:solidFill>
                <a:latin typeface="Calibri"/>
              </a:rPr>
              <a:t> </a:t>
            </a:r>
            <a:endParaRPr lang="en-US" sz="2400" dirty="0">
              <a:solidFill>
                <a:srgbClr val="0070C0"/>
              </a:solidFill>
              <a:latin typeface="Wingdings" charset="2"/>
            </a:endParaRPr>
          </a:p>
          <a:p>
            <a:pPr marL="690563" lvl="1" indent="-233363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-  N. America PM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2.5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satellite-derived data combined with a model and surface observations (1999-2012) </a:t>
            </a:r>
            <a:r>
              <a:rPr lang="en-US" sz="2400" b="1" dirty="0">
                <a:solidFill>
                  <a:srgbClr val="0070C0"/>
                </a:solidFill>
                <a:latin typeface="Calibri"/>
              </a:rPr>
              <a:t>SAT</a:t>
            </a:r>
            <a:r>
              <a:rPr lang="en-US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* We use annual county-level population and baseline cause-specific mortality rates from the CDC to assess air pollution mortality in each year.</a:t>
            </a:r>
          </a:p>
        </p:txBody>
      </p:sp>
    </p:spTree>
  </p:cSld>
  <p:clrMapOvr>
    <a:masterClrMapping/>
  </p:clrMapOvr>
  <p:transition spd="slow" advTm="2458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5150"/>
            <a:ext cx="9144000" cy="893763"/>
          </a:xfrm>
          <a:prstGeom prst="rect">
            <a:avLst/>
          </a:prstGeom>
          <a:solidFill>
            <a:srgbClr val="3A7EC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Gill Sans MT"/>
                <a:cs typeface="Gill Sans MT"/>
              </a:rPr>
              <a:t>US PM</a:t>
            </a:r>
            <a:r>
              <a:rPr lang="en-US" sz="2800" b="1" baseline="-25000" dirty="0">
                <a:solidFill>
                  <a:prstClr val="white"/>
                </a:solidFill>
                <a:latin typeface="Gill Sans MT"/>
                <a:cs typeface="Gill Sans MT"/>
              </a:rPr>
              <a:t>2.5</a:t>
            </a:r>
            <a:r>
              <a:rPr lang="en-US" sz="2800" b="1" dirty="0">
                <a:solidFill>
                  <a:prstClr val="white"/>
                </a:solidFill>
                <a:latin typeface="Gill Sans MT"/>
                <a:cs typeface="Gill Sans MT"/>
              </a:rPr>
              <a:t>-related deaths</a:t>
            </a:r>
          </a:p>
        </p:txBody>
      </p:sp>
      <p:pic>
        <p:nvPicPr>
          <p:cNvPr id="28675" name="Picture 5" descr="UNC_GILLINGS_542_transp_bg_200px_w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"/>
            <a:ext cx="1219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2E169C-FCBC-AF4B-8891-1D6FF36652E6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7607"/>
          <a:stretch>
            <a:fillRect/>
          </a:stretch>
        </p:blipFill>
        <p:spPr bwMode="auto">
          <a:xfrm>
            <a:off x="228600" y="2022475"/>
            <a:ext cx="84582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5259388" y="6400800"/>
            <a:ext cx="37322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Zhang, ACP 2018; Nawaz, in prep.</a:t>
            </a:r>
          </a:p>
        </p:txBody>
      </p:sp>
    </p:spTree>
  </p:cSld>
  <p:clrMapOvr>
    <a:masterClrMapping/>
  </p:clrMapOvr>
  <p:transition spd="slow" advTm="9072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93763"/>
          </a:xfrm>
          <a:prstGeom prst="rect">
            <a:avLst/>
          </a:prstGeom>
          <a:solidFill>
            <a:srgbClr val="3A7EC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 b="1">
                <a:solidFill>
                  <a:srgbClr val="FFFFFF"/>
                </a:solidFill>
                <a:latin typeface="Gill Sans MT" charset="0"/>
              </a:rPr>
              <a:t>PM</a:t>
            </a:r>
            <a:r>
              <a:rPr lang="en-US" altLang="x-none" sz="2800" b="1" baseline="-25000">
                <a:solidFill>
                  <a:srgbClr val="FFFFFF"/>
                </a:solidFill>
                <a:latin typeface="Gill Sans MT" charset="0"/>
              </a:rPr>
              <a:t>2.5</a:t>
            </a:r>
            <a:r>
              <a:rPr lang="en-US" altLang="x-none" sz="2800" b="1">
                <a:solidFill>
                  <a:srgbClr val="FFFFFF"/>
                </a:solidFill>
                <a:latin typeface="Gill Sans MT" charset="0"/>
              </a:rPr>
              <a:t> Mortality Burden (EPA)</a:t>
            </a:r>
            <a:endParaRPr lang="en-US" altLang="x-none" sz="2800" b="1">
              <a:solidFill>
                <a:srgbClr val="FFFFFF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BC33CF-154A-F14D-BA74-354C3845DEDA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7142163" y="6488113"/>
            <a:ext cx="20018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Zhang, ACP 2018</a:t>
            </a:r>
          </a:p>
        </p:txBody>
      </p:sp>
      <p:pic>
        <p:nvPicPr>
          <p:cNvPr id="2970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90600"/>
            <a:ext cx="70754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228600" y="4765675"/>
            <a:ext cx="8915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PM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2.5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mortality decreased by 53% from 123,700 (70,800-178,100) deaths in 1990 to 58,600 (24,900-98,500) in 2010.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Without the decrease in PM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2.5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since 1990, the burden would have only decreased by 24%.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PM</a:t>
            </a:r>
            <a:r>
              <a:rPr lang="en-US" altLang="en-US" sz="20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2.5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reductions since 1990 have decreased deaths in 2010 by about </a:t>
            </a:r>
            <a:r>
              <a:rPr lang="en-US" altLang="en-US" sz="20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35,800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  </a:t>
            </a:r>
          </a:p>
        </p:txBody>
      </p:sp>
    </p:spTree>
  </p:cSld>
  <p:clrMapOvr>
    <a:masterClrMapping/>
  </p:clrMapOvr>
  <p:transition spd="slow" advTm="270581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19629</TotalTime>
  <Words>1375</Words>
  <Application>Microsoft Macintosh PowerPoint</Application>
  <PresentationFormat>On-screen Show (4:3)</PresentationFormat>
  <Paragraphs>194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Tw Cen MT</vt:lpstr>
      <vt:lpstr>Wingdings</vt:lpstr>
      <vt:lpstr>Wingdings 2</vt:lpstr>
      <vt:lpstr>Calibri Light</vt:lpstr>
      <vt:lpstr>Tahoma</vt:lpstr>
      <vt:lpstr>Times New Roman</vt:lpstr>
      <vt:lpstr>Corbel</vt:lpstr>
      <vt:lpstr>Gill Sans MT</vt:lpstr>
      <vt:lpstr>DengXian</vt:lpstr>
      <vt:lpstr>Office Theme</vt:lpstr>
      <vt:lpstr>1_Office Theme</vt:lpstr>
      <vt:lpstr>1_Median</vt:lpstr>
      <vt:lpstr>2_Office Theme</vt:lpstr>
      <vt:lpstr>Using atmospheric modeling  to assess human health impacts</vt:lpstr>
      <vt:lpstr>PowerPoint Presentation</vt:lpstr>
      <vt:lpstr>PowerPoint Presentation</vt:lpstr>
      <vt:lpstr>Global mortality burden – ACCMIP ensemble</vt:lpstr>
      <vt:lpstr>PowerPoint Presentation</vt:lpstr>
      <vt:lpstr>Impact of RCP8.5 Climate Change on Global Air Pollution Mortality: ACCMIP Models</vt:lpstr>
      <vt:lpstr>PowerPoint Presentation</vt:lpstr>
      <vt:lpstr>PowerPoint Presentation</vt:lpstr>
      <vt:lpstr>PowerPoint Presentation</vt:lpstr>
      <vt:lpstr>PowerPoint Presentation</vt:lpstr>
      <vt:lpstr>Mapping Global Surface Ozone Concentrations</vt:lpstr>
      <vt:lpstr>PowerPoint Presentation</vt:lpstr>
      <vt:lpstr>Global Ozone Mapping for GBD 2017</vt:lpstr>
      <vt:lpstr>Global Ozone Mapping for GBD 2019</vt:lpstr>
      <vt:lpstr>Bayesian Maximum Entropy Methods</vt:lpstr>
      <vt:lpstr>Global Ozone Mapping for GBD 2019</vt:lpstr>
      <vt:lpstr>Global Ozone Mapping for GBD 2019</vt:lpstr>
      <vt:lpstr>PowerPoint Presentation</vt:lpstr>
      <vt:lpstr>Co-benefits – Global Premature Mortality</vt:lpstr>
      <vt:lpstr>Co-benefits – Valuation of Avoided Mortality</vt:lpstr>
      <vt:lpstr>Downscaling Co-benefits to USA (2050)</vt:lpstr>
      <vt:lpstr>Thank you</vt:lpstr>
    </vt:vector>
  </TitlesOfParts>
  <Company>The University of North Carolina at Chapel Hill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J. West</dc:creator>
  <cp:lastModifiedBy>Microsoft Office User</cp:lastModifiedBy>
  <cp:revision>944</cp:revision>
  <dcterms:created xsi:type="dcterms:W3CDTF">2007-07-22T17:14:20Z</dcterms:created>
  <dcterms:modified xsi:type="dcterms:W3CDTF">2019-12-16T21:38:20Z</dcterms:modified>
</cp:coreProperties>
</file>